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32"/>
  </p:notesMasterIdLst>
  <p:handoutMasterIdLst>
    <p:handoutMasterId r:id="rId33"/>
  </p:handoutMasterIdLst>
  <p:sldIdLst>
    <p:sldId id="369" r:id="rId3"/>
    <p:sldId id="287" r:id="rId4"/>
    <p:sldId id="335" r:id="rId5"/>
    <p:sldId id="288" r:id="rId6"/>
    <p:sldId id="328" r:id="rId7"/>
    <p:sldId id="385" r:id="rId8"/>
    <p:sldId id="387" r:id="rId9"/>
    <p:sldId id="332" r:id="rId10"/>
    <p:sldId id="380" r:id="rId11"/>
    <p:sldId id="399" r:id="rId12"/>
    <p:sldId id="400" r:id="rId13"/>
    <p:sldId id="282" r:id="rId14"/>
    <p:sldId id="371" r:id="rId15"/>
    <p:sldId id="375" r:id="rId16"/>
    <p:sldId id="376" r:id="rId17"/>
    <p:sldId id="363" r:id="rId18"/>
    <p:sldId id="342" r:id="rId19"/>
    <p:sldId id="347" r:id="rId20"/>
    <p:sldId id="348" r:id="rId21"/>
    <p:sldId id="393" r:id="rId22"/>
    <p:sldId id="394" r:id="rId23"/>
    <p:sldId id="401" r:id="rId24"/>
    <p:sldId id="395" r:id="rId25"/>
    <p:sldId id="402" r:id="rId26"/>
    <p:sldId id="396" r:id="rId27"/>
    <p:sldId id="403" r:id="rId28"/>
    <p:sldId id="392" r:id="rId29"/>
    <p:sldId id="398" r:id="rId30"/>
    <p:sldId id="405" r:id="rId31"/>
  </p:sldIdLst>
  <p:sldSz cx="12192000" cy="6858000"/>
  <p:notesSz cx="6858000" cy="9144000"/>
  <p:embeddedFontLst>
    <p:embeddedFont>
      <p:font typeface="Myriad Pro" panose="020B0503030403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369"/>
            <p14:sldId id="287"/>
            <p14:sldId id="335"/>
            <p14:sldId id="288"/>
            <p14:sldId id="328"/>
            <p14:sldId id="385"/>
            <p14:sldId id="387"/>
            <p14:sldId id="332"/>
            <p14:sldId id="380"/>
            <p14:sldId id="399"/>
            <p14:sldId id="400"/>
            <p14:sldId id="282"/>
            <p14:sldId id="371"/>
            <p14:sldId id="375"/>
            <p14:sldId id="376"/>
            <p14:sldId id="363"/>
            <p14:sldId id="342"/>
            <p14:sldId id="347"/>
            <p14:sldId id="348"/>
            <p14:sldId id="393"/>
            <p14:sldId id="394"/>
            <p14:sldId id="401"/>
            <p14:sldId id="395"/>
            <p14:sldId id="402"/>
            <p14:sldId id="396"/>
            <p14:sldId id="403"/>
            <p14:sldId id="392"/>
            <p14:sldId id="398"/>
            <p14:sldId id="405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7E1FD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6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6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0F7-E279-456A-8645-20FCA2392BD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C35-C48D-45DA-93F9-5E6CE245D12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1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Aumentar el tamaño de las letras solo dentro de los círculos </a:t>
            </a:r>
            <a:r>
              <a:rPr lang="es-ES" dirty="0" err="1"/>
              <a:t>azule</a:t>
            </a:r>
            <a:r>
              <a:rPr lang="es-ES" dirty="0"/>
              <a:t> y tipo e letra </a:t>
            </a:r>
            <a:r>
              <a:rPr lang="es-ES" dirty="0" err="1"/>
              <a:t>arial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9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1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01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7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43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73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0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Debido a la gran afluencia de personal a la que se ve expuesta la universidad </a:t>
            </a:r>
            <a:r>
              <a:rPr lang="es-MX" dirty="0" err="1"/>
              <a:t>diariamete</a:t>
            </a:r>
            <a:r>
              <a:rPr lang="es-MX" dirty="0"/>
              <a:t> y con el objetivo de mantener la institución segura se tomo la iniciativa de realizar una plataforma para la creación de </a:t>
            </a:r>
            <a:r>
              <a:rPr lang="es-MX" dirty="0" err="1"/>
              <a:t>solapines</a:t>
            </a:r>
            <a:r>
              <a:rPr lang="es-MX"/>
              <a:t> de </a:t>
            </a:r>
            <a:r>
              <a:rPr lang="es-MX" dirty="0"/>
              <a:t>los ciudadanos que pertenecen a la </a:t>
            </a:r>
            <a:r>
              <a:rPr lang="es-MX"/>
              <a:t>misma  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2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67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0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8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el sistema enfrenta problemas de obsolescencia tecnológica, falta de mantenimiento y riesgos de seguridad significativos.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el sistema IDBIOACCESS v2.0 se diseñó utilizando tecnologías obsoletas como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el sistema operativo Windows 7, los cuales han dejado de recibir soporte y actualizaciones de seguridad. Esto pone en riesgo la integridad y confidencialidad de los datos, ya que el sistema carece de protección contra nuevas vulnerabilidades y amenazas de seguridad.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la falta de documentación adecuada y la dependencia de hardware y software obsoleto dificultan el mantenimiento y la actualización del sistema. Esto se ve exacerbado por la limitada disponibilidad de recursos informáticos y la falta de personal capacitado para gestionar el sistema de manera efectiva.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 problema importante es la falta de autenticación adecuada y controles de acceso en el sistema IDBIOACCESS v2.0. La asignación y gestión de roles carecen de flexibilidad, lo que resulta en privilegios inapropiados y riesgos de acceso no autorizado. Además, el sistema no controla adecuadamente la autenticación concurrente, lo que podría permitir a los usuarios abrir sesión desde múltiples dispositivos simultáneamente, comprometiendo la integridad y confidencialidad de los datos.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76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7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5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4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63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539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99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549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2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4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Z17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709253"/>
              </p:ext>
            </p:extLst>
          </p:nvPr>
        </p:nvGraphicFramePr>
        <p:xfrm>
          <a:off x="1" y="987551"/>
          <a:ext cx="12191999" cy="58652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547"/>
                <a:gridCol w="2742984"/>
                <a:gridCol w="2244911"/>
                <a:gridCol w="1844446"/>
                <a:gridCol w="2196111"/>
              </a:tblGrid>
              <a:tr h="16769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Personalización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Preferencias de usuarios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Algoritmo hibrido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Basdo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3357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</a:t>
                      </a:r>
                      <a:r>
                        <a:rPr lang="es-ES" sz="2000" b="0" dirty="0" err="1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Youtube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940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</a:t>
                      </a:r>
                      <a:r>
                        <a:rPr lang="es-ES" sz="2000" b="0" dirty="0" err="1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Netflix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27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Google Play 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0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558349"/>
              </p:ext>
            </p:extLst>
          </p:nvPr>
        </p:nvGraphicFramePr>
        <p:xfrm>
          <a:off x="1" y="1004935"/>
          <a:ext cx="12191999" cy="59753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547"/>
                <a:gridCol w="2742984"/>
                <a:gridCol w="2244911"/>
                <a:gridCol w="1844446"/>
                <a:gridCol w="2196111"/>
              </a:tblGrid>
              <a:tr h="14491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Sistemas 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Personalización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Preferencias de usuarios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Algoritmo hibrido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Basdo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605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Subsistema de          recomendación de  información para el buscador cubano Orión.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92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Módulo Recomendaciones del sistema para repositorios digitales REPXOS 3.0.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05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Desarrollo del Sistema de Recomendación de equipos de investigación para tesis de grado.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7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C96D3CDF-7162-4A6E-7715-50E18F54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46" y="5561711"/>
            <a:ext cx="988271" cy="74165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85" y="1307675"/>
            <a:ext cx="704101" cy="70410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" y="5316241"/>
            <a:ext cx="637473" cy="6888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37" y="5301310"/>
            <a:ext cx="753526" cy="703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5" y="2061100"/>
            <a:ext cx="685924" cy="682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" y="1307675"/>
            <a:ext cx="917958" cy="694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27" y="5707086"/>
            <a:ext cx="844441" cy="926773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174" y="1219888"/>
            <a:ext cx="1283196" cy="73837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451" y="1958583"/>
            <a:ext cx="1163963" cy="73837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95" y="2696956"/>
            <a:ext cx="1013359" cy="73837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50" y="2838654"/>
            <a:ext cx="1266506" cy="738373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969" y="1145144"/>
            <a:ext cx="1455082" cy="738373"/>
          </a:xfrm>
          <a:prstGeom prst="rect">
            <a:avLst/>
          </a:prstGeom>
        </p:spPr>
      </p:pic>
      <p:pic>
        <p:nvPicPr>
          <p:cNvPr id="27" name="Picture 9" descr="A red and black logo&#10;&#10;Description automatically generated">
            <a:extLst>
              <a:ext uri="{FF2B5EF4-FFF2-40B4-BE49-F238E27FC236}">
                <a16:creationId xmlns:a16="http://schemas.microsoft.com/office/drawing/2014/main" xmlns="" id="{0FDA3E87-210C-F91E-B217-C28227E91D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72" y="5770949"/>
            <a:ext cx="1120779" cy="951482"/>
          </a:xfrm>
          <a:prstGeom prst="rect">
            <a:avLst/>
          </a:prstGeom>
        </p:spPr>
      </p:pic>
      <p:pic>
        <p:nvPicPr>
          <p:cNvPr id="30" name="Picture 22">
            <a:extLst>
              <a:ext uri="{FF2B5EF4-FFF2-40B4-BE49-F238E27FC236}">
                <a16:creationId xmlns:a16="http://schemas.microsoft.com/office/drawing/2014/main" xmlns="" id="{0BA7DF2C-8ADC-4E69-94E5-F7068EE07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71687" y="5770949"/>
            <a:ext cx="1415800" cy="939127"/>
          </a:xfrm>
          <a:prstGeom prst="rect">
            <a:avLst/>
          </a:prstGeom>
        </p:spPr>
      </p:pic>
      <p:pic>
        <p:nvPicPr>
          <p:cNvPr id="34" name="Picture 27">
            <a:extLst>
              <a:ext uri="{FF2B5EF4-FFF2-40B4-BE49-F238E27FC236}">
                <a16:creationId xmlns:a16="http://schemas.microsoft.com/office/drawing/2014/main" xmlns="" id="{A490B7B3-B905-4659-B449-E1848D525F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15" y="4843741"/>
            <a:ext cx="996071" cy="809451"/>
          </a:xfrm>
          <a:prstGeom prst="rect">
            <a:avLst/>
          </a:prstGeom>
        </p:spPr>
      </p:pic>
      <p:sp>
        <p:nvSpPr>
          <p:cNvPr id="37" name="Elipse 36"/>
          <p:cNvSpPr/>
          <p:nvPr/>
        </p:nvSpPr>
        <p:spPr>
          <a:xfrm>
            <a:off x="4672498" y="2743200"/>
            <a:ext cx="2163227" cy="206301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AUP-UCI</a:t>
            </a:r>
          </a:p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ESCENARIO 2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33461" y="200181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5.0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205812" y="269594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2024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1955545" y="201177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3.0</a:t>
            </a:r>
            <a:endParaRPr lang="es-E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406122" y="496437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6.0.3</a:t>
            </a:r>
            <a:endParaRPr lang="es-ES" dirty="0"/>
          </a:p>
        </p:txBody>
      </p:sp>
      <p:sp>
        <p:nvSpPr>
          <p:cNvPr id="31" name="CuadroTexto 30"/>
          <p:cNvSpPr txBox="1"/>
          <p:nvPr/>
        </p:nvSpPr>
        <p:spPr>
          <a:xfrm>
            <a:off x="1977754" y="493450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0.115.0</a:t>
            </a:r>
            <a:endParaRPr lang="es-ES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180395" y="650069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3.11.9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130216" y="635800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1.92.2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985640" y="200181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2.15.0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291797" y="2743200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2.15.0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8044053" y="3534591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 0.7.1</a:t>
            </a:r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0572263" y="3457901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2.2.3</a:t>
            </a: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10722815" y="1876434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1.26.4</a:t>
            </a:r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8061003" y="6088150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17.2</a:t>
            </a:r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9758146" y="5349037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2.25.1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164923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Candidatos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4357934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ralelogramo 6"/>
          <p:cNvSpPr/>
          <p:nvPr/>
        </p:nvSpPr>
        <p:spPr>
          <a:xfrm>
            <a:off x="8550946" y="2296150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400" dirty="0"/>
          </a:p>
        </p:txBody>
      </p:sp>
      <p:sp>
        <p:nvSpPr>
          <p:cNvPr id="9" name="Flecha derecha 8"/>
          <p:cNvSpPr/>
          <p:nvPr/>
        </p:nvSpPr>
        <p:spPr>
          <a:xfrm>
            <a:off x="3413492" y="3794859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7606504" y="3794858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387441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69" y="2460472"/>
            <a:ext cx="1533756" cy="1235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49" y="2361527"/>
            <a:ext cx="1588351" cy="1433332"/>
          </a:xfrm>
          <a:prstGeom prst="flowChartAlternateProcess">
            <a:avLst/>
          </a:prstGeom>
          <a:effectLst>
            <a:softEdge rad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60" y="2460472"/>
            <a:ext cx="1825999" cy="118302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624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Captura de pantalla 2024-09-04 23444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002" y="1190172"/>
            <a:ext cx="7727131" cy="56678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7335158" y="1826393"/>
            <a:ext cx="4624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2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aptura de pantalla 2024-09-05 0019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16" y="1066416"/>
            <a:ext cx="7197984" cy="57915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7829032" y="1992142"/>
            <a:ext cx="2685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4021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210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11" y="4506626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175953" y="1279813"/>
            <a:ext cx="5642957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Funcionales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(13)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6416013" y="1279813"/>
            <a:ext cx="6226234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No Funcionales (12)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5952" y="1929271"/>
            <a:ext cx="4030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Actualizar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416013" y="1929271"/>
            <a:ext cx="5261377" cy="4536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Usabilidad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Restricciones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Implementación y Diseño (4)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(1)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Hardware (1)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A7C20-A72F-C31D-E36B-D26B8B39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3741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74" y="4307640"/>
            <a:ext cx="1145234" cy="123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05" y="3235520"/>
            <a:ext cx="1174129" cy="12006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19" y="3451642"/>
            <a:ext cx="2066591" cy="1930117"/>
          </a:xfrm>
          <a:prstGeom prst="rect">
            <a:avLst/>
          </a:prstGeom>
        </p:spPr>
      </p:pic>
      <p:pic>
        <p:nvPicPr>
          <p:cNvPr id="12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15" y="4005222"/>
            <a:ext cx="604835" cy="604835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4160065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izquierda 14"/>
          <p:cNvSpPr/>
          <p:nvPr/>
        </p:nvSpPr>
        <p:spPr>
          <a:xfrm>
            <a:off x="4110713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8336618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izquierda 16"/>
          <p:cNvSpPr/>
          <p:nvPr/>
        </p:nvSpPr>
        <p:spPr>
          <a:xfrm>
            <a:off x="8287266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1444376" y="2419971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428292" y="2419971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728188" y="2419971"/>
            <a:ext cx="1089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94" y="4652109"/>
            <a:ext cx="705276" cy="72965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651" y="3450919"/>
            <a:ext cx="704319" cy="53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7541AE58-F0D4-68B2-A205-1D529F135583}"/>
              </a:ext>
            </a:extLst>
          </p:cNvPr>
          <p:cNvSpPr/>
          <p:nvPr/>
        </p:nvSpPr>
        <p:spPr>
          <a:xfrm>
            <a:off x="228881" y="2277687"/>
            <a:ext cx="11555933" cy="3342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52C43B-851C-9F4D-9BE9-6824AE91FC63}"/>
              </a:ext>
            </a:extLst>
          </p:cNvPr>
          <p:cNvSpPr txBox="1"/>
          <p:nvPr/>
        </p:nvSpPr>
        <p:spPr>
          <a:xfrm>
            <a:off x="1026235" y="2563889"/>
            <a:ext cx="300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Patrones GRASP</a:t>
            </a:r>
            <a:endParaRPr lang="es-ES" sz="28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EBA891-F453-34EE-D694-A63915669F5C}"/>
              </a:ext>
            </a:extLst>
          </p:cNvPr>
          <p:cNvSpPr txBox="1"/>
          <p:nvPr/>
        </p:nvSpPr>
        <p:spPr>
          <a:xfrm>
            <a:off x="7611720" y="2563889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Patrones </a:t>
            </a:r>
            <a:r>
              <a:rPr lang="es-MX" sz="2800" u="sng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GoF</a:t>
            </a:r>
            <a:endParaRPr lang="es-ES" sz="28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26235" y="3087109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26235" y="3567875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Creador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11720" y="3210196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Singleton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611720" y="3744540"/>
            <a:ext cx="3406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026235" y="4029540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026235" y="4552760"/>
            <a:ext cx="6243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Cohesión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Bajo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Acoplamiento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98436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ENTORNOS DE DESPLIEGUE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3" y="1190172"/>
            <a:ext cx="10914641" cy="54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7846" y="587965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" y="1762438"/>
            <a:ext cx="2635135" cy="18773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8" y="1754471"/>
            <a:ext cx="2997004" cy="1885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49" y="1754471"/>
            <a:ext cx="2940559" cy="18837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39" y="4980607"/>
            <a:ext cx="2150682" cy="18773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0" y="4959217"/>
            <a:ext cx="1995056" cy="187888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1354361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Crecimiento de Información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331751" y="1054551"/>
            <a:ext cx="2635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Plataformas digitales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saturadas de datos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200687" y="1077266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ante un abrumador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763634" y="4266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Dificultad de localización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 contenido relevante y de calidad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97919" y="4246884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Emergen los SR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como solución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3144165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457000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9680992" y="3885453"/>
            <a:ext cx="542270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 rot="10800000">
            <a:off x="5163284" y="5799761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Estrategia de Pruebas</a:t>
            </a:r>
            <a:endParaRPr lang="es-ES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4842994" y="3374137"/>
            <a:ext cx="2403839" cy="1047574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</a:t>
            </a:r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IADOV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135774" y="1307210"/>
            <a:ext cx="4245033" cy="5414357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Funcionales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1235823" y="555356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Caja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Blanca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1235823" y="161887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Caja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Negra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7672646" y="1307209"/>
            <a:ext cx="4245033" cy="5414357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Funcionales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8772696" y="555356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8772696" y="161887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0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aja Negra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" y="1444752"/>
            <a:ext cx="8257033" cy="492241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476488" y="1444752"/>
            <a:ext cx="37155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de no conformidades </a:t>
            </a:r>
          </a:p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encontradas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Resueltas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6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aja Blanca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71" y="1579027"/>
            <a:ext cx="7259670" cy="29629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E391BAA3-00A6-437C-A4E4-8FD0D4D8B1B5}"/>
              </a:ext>
            </a:extLst>
          </p:cNvPr>
          <p:cNvSpPr/>
          <p:nvPr/>
        </p:nvSpPr>
        <p:spPr>
          <a:xfrm>
            <a:off x="258632" y="5135759"/>
            <a:ext cx="59859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Cantidad de caminos mínimos = 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91011C8E-D6FA-4F21-ADE7-9F35CB569B60}"/>
              </a:ext>
            </a:extLst>
          </p:cNvPr>
          <p:cNvSpPr/>
          <p:nvPr/>
        </p:nvSpPr>
        <p:spPr>
          <a:xfrm>
            <a:off x="258632" y="5874423"/>
            <a:ext cx="506741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Complejidad Ciclomática = 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E391BAA3-00A6-437C-A4E4-8FD0D4D8B1B5}"/>
              </a:ext>
            </a:extLst>
          </p:cNvPr>
          <p:cNvSpPr/>
          <p:nvPr/>
        </p:nvSpPr>
        <p:spPr>
          <a:xfrm>
            <a:off x="1466327" y="2731070"/>
            <a:ext cx="196399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Autenticar</a:t>
            </a:r>
            <a:endParaRPr lang="es-MX" sz="28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Seguridad</a:t>
            </a:r>
            <a:endParaRPr lang="es-ES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5626"/>
              </p:ext>
            </p:extLst>
          </p:nvPr>
        </p:nvGraphicFramePr>
        <p:xfrm>
          <a:off x="0" y="1190172"/>
          <a:ext cx="12192001" cy="5674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2253"/>
                <a:gridCol w="2647752"/>
                <a:gridCol w="3127332"/>
                <a:gridCol w="3164664"/>
              </a:tblGrid>
              <a:tr h="404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 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Recomendaciones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247661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Falsificación de petición</a:t>
                      </a:r>
                      <a:r>
                        <a:rPr lang="es-ES" sz="2000" b="0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0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CSRF</a:t>
                      </a:r>
                      <a:r>
                        <a:rPr lang="en-U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API de recomendaciones.</a:t>
                      </a:r>
                    </a:p>
                    <a:p>
                      <a:pPr algn="just"/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52" marR="7052" marT="7052" marB="70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no evalúa que solo las plataformas autorizadas puedan realizar las peticiones para generar recomendaciones.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Crear un sistema de autenticación y autorización de plataformas o sistemas externos para evitar intrusos no permitidos. 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866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Ataques de inyección.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permite la inyección de código en el requisito Recomendar.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Crear validaciones para los parámetros recibidos en las funciones y procesos que intervienen en el requisito Recomendar.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6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Rendimiento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4" y="1966271"/>
            <a:ext cx="8434602" cy="200600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02404" y="4325773"/>
            <a:ext cx="119895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E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Sistema de Recomendación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aproximado de entrenamiento: 12 horas.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actualización: 15 Minutos.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inferencia o recomendación del sistema: 1 – 2.50 Segundos.</a:t>
            </a:r>
            <a:endParaRPr lang="es-E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2404" y="1346266"/>
            <a:ext cx="2162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Servidor Web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Validación de la Solución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" y="3494326"/>
            <a:ext cx="6616813" cy="33636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7" y="1044031"/>
            <a:ext cx="7089412" cy="177235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06" y="2587023"/>
            <a:ext cx="4513783" cy="7005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06" y="3493214"/>
            <a:ext cx="4513781" cy="5604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428" y="5024928"/>
            <a:ext cx="2261412" cy="73226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3448179" y="2856695"/>
            <a:ext cx="496408" cy="636519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14" name="Flecha derecha 13"/>
          <p:cNvSpPr/>
          <p:nvPr/>
        </p:nvSpPr>
        <p:spPr>
          <a:xfrm>
            <a:off x="7297421" y="5211362"/>
            <a:ext cx="908590" cy="45383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206011" y="1392202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Técnica IADOV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B72B4B-324E-A7FD-4EF4-03350912029E}"/>
              </a:ext>
            </a:extLst>
          </p:cNvPr>
          <p:cNvSpPr txBox="1"/>
          <p:nvPr/>
        </p:nvSpPr>
        <p:spPr>
          <a:xfrm>
            <a:off x="838200" y="899227"/>
            <a:ext cx="1100743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de sistemas de recomendaciones existentes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evidenció la ausencia de una solución que cumpliera con los requisitos del cliente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implementó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 sistema de recomendación basado en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tiene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 cuenta las preferencias de los usuarios y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genera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recomendaciones personalizadas para las plataformas del proyecto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Z17.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B72B4B-324E-A7FD-4EF4-03350912029E}"/>
              </a:ext>
            </a:extLst>
          </p:cNvPr>
          <p:cNvSpPr txBox="1"/>
          <p:nvPr/>
        </p:nvSpPr>
        <p:spPr>
          <a:xfrm>
            <a:off x="838200" y="938719"/>
            <a:ext cx="1100743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 validación del problema de investigación mediante la técnica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IADOV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demuestra que el sistema de recomendación desarrollado tiene en cuenta las preferencias de los usuarios y genera recomendaciones personalizadas para las plataformas del proyecto Z17 (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oDus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39" y="419447"/>
            <a:ext cx="463914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11039" y="1438261"/>
            <a:ext cx="1087698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Aumentar la cantidad de datos a utilizar para entrenar los modelos y mejorar el hardware utilizado en el proceso de entrenamiento para mejorar tanto el rendimiento como la precisión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endParaRPr lang="es-ES" sz="2800" dirty="0" smtClean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Probar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el Sistema con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plataformas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restantes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toDus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Apklis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</a:t>
            </a:r>
            <a:endParaRPr lang="es-E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2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C1A19-05A2-68F7-DE59-D5D8FFC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DD5271-E3FD-4316-1B9E-1A27071140D9}"/>
              </a:ext>
            </a:extLst>
          </p:cNvPr>
          <p:cNvSpPr txBox="1"/>
          <p:nvPr/>
        </p:nvSpPr>
        <p:spPr>
          <a:xfrm>
            <a:off x="838200" y="1258328"/>
            <a:ext cx="101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Cuba ya existen plataformas que enfrentan este crecimiento de información.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19" y="1820487"/>
            <a:ext cx="7140959" cy="4921134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3716" y="5840723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8756" y="589891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28" y="4641961"/>
            <a:ext cx="1821860" cy="18218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69" y="2349135"/>
            <a:ext cx="1895032" cy="1895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05" y="2364500"/>
            <a:ext cx="2084365" cy="2084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70" y="4193230"/>
            <a:ext cx="2606580" cy="26065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45220" y="4049972"/>
            <a:ext cx="272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831200" y="1555814"/>
            <a:ext cx="2803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los usuarios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17142" y="1555814"/>
            <a:ext cx="4466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Visibilidad limitada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menos conocido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475633" y="4193230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7A288-CEE4-E550-315F-523458F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 A RESOLVER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CBC70C-2E77-9856-6AF9-1BD96E995B81}"/>
              </a:ext>
            </a:extLst>
          </p:cNvPr>
          <p:cNvSpPr txBox="1"/>
          <p:nvPr/>
        </p:nvSpPr>
        <p:spPr>
          <a:xfrm>
            <a:off x="838200" y="1348949"/>
            <a:ext cx="107400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Cómo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de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recomendación basado en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los usuarios y genere recomendaciones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personalizadas para las plataformas del proyecto Z17?.</a:t>
            </a:r>
            <a:endParaRPr lang="es-ES" sz="3200" kern="5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60311C8-B71C-13D4-19B4-87053E53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13" y="4747653"/>
            <a:ext cx="245745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6719" y="586777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DISEÑO TEÓRICO DE LA INVESTIGACIÓN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277444" y="1711704"/>
            <a:ext cx="10439400" cy="576441"/>
          </a:xfrm>
          <a:ln>
            <a:noFill/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2800" kern="1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istemas</a:t>
            </a: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239344" y="1396181"/>
            <a:ext cx="10439400" cy="431942"/>
          </a:xfrm>
        </p:spPr>
        <p:txBody>
          <a:bodyPr/>
          <a:lstStyle/>
          <a:p>
            <a:r>
              <a: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5"/>
          <p:cNvSpPr txBox="1"/>
          <p:nvPr/>
        </p:nvSpPr>
        <p:spPr>
          <a:xfrm>
            <a:off x="1179946" y="2862098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1"/>
          <p:cNvSpPr txBox="1"/>
          <p:nvPr/>
        </p:nvSpPr>
        <p:spPr>
          <a:xfrm>
            <a:off x="1179946" y="3294833"/>
            <a:ext cx="9875978" cy="938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El Sistema de recomendación para las plataformas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oDus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áfico 489"/>
          <p:cNvGrpSpPr/>
          <p:nvPr/>
        </p:nvGrpSpPr>
        <p:grpSpPr>
          <a:xfrm>
            <a:off x="838200" y="2862098"/>
            <a:ext cx="341746" cy="412523"/>
            <a:chOff x="8606718" y="1445459"/>
            <a:chExt cx="609600" cy="91440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2" name="Forma libre: forma 15"/>
            <p:cNvSpPr/>
            <p:nvPr/>
          </p:nvSpPr>
          <p:spPr>
            <a:xfrm>
              <a:off x="8606801" y="1814476"/>
              <a:ext cx="533400" cy="533400"/>
            </a:xfrm>
            <a:custGeom>
              <a:avLst/>
              <a:gdLst>
                <a:gd name="connsiteX0" fmla="*/ 523792 w 533400"/>
                <a:gd name="connsiteY0" fmla="*/ 395364 h 533400"/>
                <a:gd name="connsiteX1" fmla="*/ 367868 w 533400"/>
                <a:gd name="connsiteY1" fmla="*/ 86469 h 533400"/>
                <a:gd name="connsiteX2" fmla="*/ 357099 w 533400"/>
                <a:gd name="connsiteY2" fmla="*/ 11127 h 533400"/>
                <a:gd name="connsiteX3" fmla="*/ 281757 w 533400"/>
                <a:gd name="connsiteY3" fmla="*/ 21895 h 533400"/>
                <a:gd name="connsiteX4" fmla="*/ 292526 w 533400"/>
                <a:gd name="connsiteY4" fmla="*/ 97237 h 533400"/>
                <a:gd name="connsiteX5" fmla="*/ 325386 w 533400"/>
                <a:gd name="connsiteY5" fmla="*/ 107995 h 533400"/>
                <a:gd name="connsiteX6" fmla="*/ 481025 w 533400"/>
                <a:gd name="connsiteY6" fmla="*/ 416986 h 533400"/>
                <a:gd name="connsiteX7" fmla="*/ 458736 w 533400"/>
                <a:gd name="connsiteY7" fmla="*/ 488233 h 533400"/>
                <a:gd name="connsiteX8" fmla="*/ 387137 w 533400"/>
                <a:gd name="connsiteY8" fmla="*/ 466258 h 533400"/>
                <a:gd name="connsiteX9" fmla="*/ 386727 w 533400"/>
                <a:gd name="connsiteY9" fmla="*/ 465468 h 533400"/>
                <a:gd name="connsiteX10" fmla="*/ 261092 w 533400"/>
                <a:gd name="connsiteY10" fmla="*/ 217818 h 533400"/>
                <a:gd name="connsiteX11" fmla="*/ 229425 w 533400"/>
                <a:gd name="connsiteY11" fmla="*/ 207180 h 533400"/>
                <a:gd name="connsiteX12" fmla="*/ 224802 w 533400"/>
                <a:gd name="connsiteY12" fmla="*/ 210198 h 533400"/>
                <a:gd name="connsiteX13" fmla="*/ 77641 w 533400"/>
                <a:gd name="connsiteY13" fmla="*/ 330690 h 533400"/>
                <a:gd name="connsiteX14" fmla="*/ 77641 w 533400"/>
                <a:gd name="connsiteY14" fmla="*/ 102090 h 533400"/>
                <a:gd name="connsiteX15" fmla="*/ 102090 w 533400"/>
                <a:gd name="connsiteY15" fmla="*/ 30016 h 533400"/>
                <a:gd name="connsiteX16" fmla="*/ 30016 w 533400"/>
                <a:gd name="connsiteY16" fmla="*/ 5567 h 533400"/>
                <a:gd name="connsiteX17" fmla="*/ 5567 w 533400"/>
                <a:gd name="connsiteY17" fmla="*/ 77641 h 533400"/>
                <a:gd name="connsiteX18" fmla="*/ 30016 w 533400"/>
                <a:gd name="connsiteY18" fmla="*/ 102090 h 533400"/>
                <a:gd name="connsiteX19" fmla="*/ 30016 w 533400"/>
                <a:gd name="connsiteY19" fmla="*/ 381077 h 533400"/>
                <a:gd name="connsiteX20" fmla="*/ 54039 w 533400"/>
                <a:gd name="connsiteY20" fmla="*/ 404869 h 533400"/>
                <a:gd name="connsiteX21" fmla="*/ 69068 w 533400"/>
                <a:gd name="connsiteY21" fmla="*/ 399460 h 533400"/>
                <a:gd name="connsiteX22" fmla="*/ 232136 w 533400"/>
                <a:gd name="connsiteY22" fmla="*/ 266110 h 533400"/>
                <a:gd name="connsiteX23" fmla="*/ 344246 w 533400"/>
                <a:gd name="connsiteY23" fmla="*/ 486614 h 533400"/>
                <a:gd name="connsiteX24" fmla="*/ 403586 w 533400"/>
                <a:gd name="connsiteY24" fmla="*/ 537001 h 533400"/>
                <a:gd name="connsiteX25" fmla="*/ 434066 w 533400"/>
                <a:gd name="connsiteY25" fmla="*/ 541764 h 533400"/>
                <a:gd name="connsiteX26" fmla="*/ 534832 w 533400"/>
                <a:gd name="connsiteY26" fmla="*/ 441362 h 533400"/>
                <a:gd name="connsiteX27" fmla="*/ 523792 w 533400"/>
                <a:gd name="connsiteY27" fmla="*/ 395364 h 533400"/>
                <a:gd name="connsiteX28" fmla="*/ 325005 w 533400"/>
                <a:gd name="connsiteY28" fmla="*/ 70752 h 533400"/>
                <a:gd name="connsiteX29" fmla="*/ 308527 w 533400"/>
                <a:gd name="connsiteY29" fmla="*/ 54274 h 533400"/>
                <a:gd name="connsiteX30" fmla="*/ 325005 w 533400"/>
                <a:gd name="connsiteY30" fmla="*/ 37796 h 533400"/>
                <a:gd name="connsiteX31" fmla="*/ 341483 w 533400"/>
                <a:gd name="connsiteY31" fmla="*/ 54274 h 533400"/>
                <a:gd name="connsiteX32" fmla="*/ 325005 w 533400"/>
                <a:gd name="connsiteY32" fmla="*/ 70752 h 533400"/>
                <a:gd name="connsiteX33" fmla="*/ 53828 w 533400"/>
                <a:gd name="connsiteY33" fmla="*/ 70752 h 533400"/>
                <a:gd name="connsiteX34" fmla="*/ 37350 w 533400"/>
                <a:gd name="connsiteY34" fmla="*/ 54274 h 533400"/>
                <a:gd name="connsiteX35" fmla="*/ 53828 w 533400"/>
                <a:gd name="connsiteY35" fmla="*/ 37796 h 533400"/>
                <a:gd name="connsiteX36" fmla="*/ 70307 w 533400"/>
                <a:gd name="connsiteY36" fmla="*/ 54274 h 533400"/>
                <a:gd name="connsiteX37" fmla="*/ 53828 w 533400"/>
                <a:gd name="connsiteY37" fmla="*/ 7075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533400">
                  <a:moveTo>
                    <a:pt x="523792" y="395364"/>
                  </a:moveTo>
                  <a:lnTo>
                    <a:pt x="367868" y="86469"/>
                  </a:lnTo>
                  <a:cubicBezTo>
                    <a:pt x="385699" y="62690"/>
                    <a:pt x="380878" y="28958"/>
                    <a:pt x="357099" y="11127"/>
                  </a:cubicBezTo>
                  <a:cubicBezTo>
                    <a:pt x="333320" y="-6705"/>
                    <a:pt x="299588" y="-1884"/>
                    <a:pt x="281757" y="21895"/>
                  </a:cubicBezTo>
                  <a:cubicBezTo>
                    <a:pt x="263925" y="45674"/>
                    <a:pt x="268747" y="79406"/>
                    <a:pt x="292526" y="97237"/>
                  </a:cubicBezTo>
                  <a:cubicBezTo>
                    <a:pt x="301997" y="104340"/>
                    <a:pt x="313547" y="108121"/>
                    <a:pt x="325386" y="107995"/>
                  </a:cubicBezTo>
                  <a:lnTo>
                    <a:pt x="481025" y="416986"/>
                  </a:lnTo>
                  <a:cubicBezTo>
                    <a:pt x="494386" y="442829"/>
                    <a:pt x="484443" y="474612"/>
                    <a:pt x="458736" y="488233"/>
                  </a:cubicBezTo>
                  <a:cubicBezTo>
                    <a:pt x="432896" y="501936"/>
                    <a:pt x="400840" y="492098"/>
                    <a:pt x="387137" y="466258"/>
                  </a:cubicBezTo>
                  <a:cubicBezTo>
                    <a:pt x="386998" y="465996"/>
                    <a:pt x="386862" y="465733"/>
                    <a:pt x="386727" y="465468"/>
                  </a:cubicBezTo>
                  <a:lnTo>
                    <a:pt x="261092" y="217818"/>
                  </a:lnTo>
                  <a:cubicBezTo>
                    <a:pt x="255285" y="206136"/>
                    <a:pt x="241107" y="201373"/>
                    <a:pt x="229425" y="207180"/>
                  </a:cubicBezTo>
                  <a:cubicBezTo>
                    <a:pt x="227771" y="208002"/>
                    <a:pt x="226220" y="209015"/>
                    <a:pt x="224802" y="210198"/>
                  </a:cubicBezTo>
                  <a:lnTo>
                    <a:pt x="77641" y="330690"/>
                  </a:lnTo>
                  <a:lnTo>
                    <a:pt x="77641" y="102090"/>
                  </a:lnTo>
                  <a:cubicBezTo>
                    <a:pt x="104295" y="88938"/>
                    <a:pt x="115241" y="56670"/>
                    <a:pt x="102090" y="30016"/>
                  </a:cubicBezTo>
                  <a:cubicBezTo>
                    <a:pt x="88938" y="3362"/>
                    <a:pt x="56670" y="-7584"/>
                    <a:pt x="30016" y="5567"/>
                  </a:cubicBezTo>
                  <a:cubicBezTo>
                    <a:pt x="3362" y="18718"/>
                    <a:pt x="-7584" y="50987"/>
                    <a:pt x="5567" y="77641"/>
                  </a:cubicBezTo>
                  <a:cubicBezTo>
                    <a:pt x="10805" y="88258"/>
                    <a:pt x="19399" y="96851"/>
                    <a:pt x="30016" y="102090"/>
                  </a:cubicBezTo>
                  <a:lnTo>
                    <a:pt x="30016" y="381077"/>
                  </a:lnTo>
                  <a:cubicBezTo>
                    <a:pt x="30080" y="394281"/>
                    <a:pt x="40835" y="404932"/>
                    <a:pt x="54039" y="404869"/>
                  </a:cubicBezTo>
                  <a:cubicBezTo>
                    <a:pt x="59521" y="404842"/>
                    <a:pt x="64827" y="402933"/>
                    <a:pt x="69068" y="399460"/>
                  </a:cubicBezTo>
                  <a:lnTo>
                    <a:pt x="232136" y="266110"/>
                  </a:lnTo>
                  <a:lnTo>
                    <a:pt x="344246" y="486614"/>
                  </a:lnTo>
                  <a:cubicBezTo>
                    <a:pt x="356383" y="510755"/>
                    <a:pt x="377797" y="528938"/>
                    <a:pt x="403586" y="537001"/>
                  </a:cubicBezTo>
                  <a:cubicBezTo>
                    <a:pt x="413445" y="540127"/>
                    <a:pt x="423723" y="541733"/>
                    <a:pt x="434066" y="541764"/>
                  </a:cubicBezTo>
                  <a:cubicBezTo>
                    <a:pt x="489617" y="541864"/>
                    <a:pt x="534731" y="496912"/>
                    <a:pt x="534832" y="441362"/>
                  </a:cubicBezTo>
                  <a:cubicBezTo>
                    <a:pt x="534861" y="425370"/>
                    <a:pt x="531076" y="409601"/>
                    <a:pt x="523792" y="395364"/>
                  </a:cubicBezTo>
                  <a:close/>
                  <a:moveTo>
                    <a:pt x="325005" y="70752"/>
                  </a:moveTo>
                  <a:cubicBezTo>
                    <a:pt x="315904" y="70752"/>
                    <a:pt x="308527" y="63375"/>
                    <a:pt x="308527" y="54274"/>
                  </a:cubicBezTo>
                  <a:cubicBezTo>
                    <a:pt x="308527" y="45173"/>
                    <a:pt x="315904" y="37796"/>
                    <a:pt x="325005" y="37796"/>
                  </a:cubicBezTo>
                  <a:cubicBezTo>
                    <a:pt x="334106" y="37796"/>
                    <a:pt x="341483" y="45173"/>
                    <a:pt x="341483" y="54274"/>
                  </a:cubicBezTo>
                  <a:cubicBezTo>
                    <a:pt x="341483" y="63375"/>
                    <a:pt x="334106" y="70752"/>
                    <a:pt x="325005" y="70752"/>
                  </a:cubicBezTo>
                  <a:close/>
                  <a:moveTo>
                    <a:pt x="53828" y="70752"/>
                  </a:moveTo>
                  <a:cubicBezTo>
                    <a:pt x="44728" y="70752"/>
                    <a:pt x="37350" y="63375"/>
                    <a:pt x="37350" y="54274"/>
                  </a:cubicBezTo>
                  <a:cubicBezTo>
                    <a:pt x="37350" y="45173"/>
                    <a:pt x="44728" y="37796"/>
                    <a:pt x="53828" y="37796"/>
                  </a:cubicBezTo>
                  <a:cubicBezTo>
                    <a:pt x="62929" y="37796"/>
                    <a:pt x="70307" y="45173"/>
                    <a:pt x="70307" y="54274"/>
                  </a:cubicBezTo>
                  <a:cubicBezTo>
                    <a:pt x="70307" y="63375"/>
                    <a:pt x="62929" y="70752"/>
                    <a:pt x="53828" y="70752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orma libre: forma 16"/>
            <p:cNvSpPr/>
            <p:nvPr/>
          </p:nvSpPr>
          <p:spPr>
            <a:xfrm>
              <a:off x="8606706" y="1445440"/>
              <a:ext cx="600075" cy="476250"/>
            </a:xfrm>
            <a:custGeom>
              <a:avLst/>
              <a:gdLst>
                <a:gd name="connsiteX0" fmla="*/ 585228 w 600075"/>
                <a:gd name="connsiteY0" fmla="*/ 381019 h 476250"/>
                <a:gd name="connsiteX1" fmla="*/ 528840 w 600075"/>
                <a:gd name="connsiteY1" fmla="*/ 374161 h 476250"/>
                <a:gd name="connsiteX2" fmla="*/ 68878 w 600075"/>
                <a:gd name="connsiteY2" fmla="*/ 5258 h 476250"/>
                <a:gd name="connsiteX3" fmla="*/ 35269 w 600075"/>
                <a:gd name="connsiteY3" fmla="*/ 8951 h 476250"/>
                <a:gd name="connsiteX4" fmla="*/ 30016 w 600075"/>
                <a:gd name="connsiteY4" fmla="*/ 24308 h 476250"/>
                <a:gd name="connsiteX5" fmla="*/ 30016 w 600075"/>
                <a:gd name="connsiteY5" fmla="*/ 228619 h 476250"/>
                <a:gd name="connsiteX6" fmla="*/ 5567 w 600075"/>
                <a:gd name="connsiteY6" fmla="*/ 300693 h 476250"/>
                <a:gd name="connsiteX7" fmla="*/ 77641 w 600075"/>
                <a:gd name="connsiteY7" fmla="*/ 325142 h 476250"/>
                <a:gd name="connsiteX8" fmla="*/ 102090 w 600075"/>
                <a:gd name="connsiteY8" fmla="*/ 253068 h 476250"/>
                <a:gd name="connsiteX9" fmla="*/ 77641 w 600075"/>
                <a:gd name="connsiteY9" fmla="*/ 228619 h 476250"/>
                <a:gd name="connsiteX10" fmla="*/ 77641 w 600075"/>
                <a:gd name="connsiteY10" fmla="*/ 73457 h 476250"/>
                <a:gd name="connsiteX11" fmla="*/ 499027 w 600075"/>
                <a:gd name="connsiteY11" fmla="*/ 411785 h 476250"/>
                <a:gd name="connsiteX12" fmla="*/ 539571 w 600075"/>
                <a:gd name="connsiteY12" fmla="*/ 476194 h 476250"/>
                <a:gd name="connsiteX13" fmla="*/ 603980 w 600075"/>
                <a:gd name="connsiteY13" fmla="*/ 435650 h 476250"/>
                <a:gd name="connsiteX14" fmla="*/ 584752 w 600075"/>
                <a:gd name="connsiteY14" fmla="*/ 381400 h 476250"/>
                <a:gd name="connsiteX15" fmla="*/ 53733 w 600075"/>
                <a:gd name="connsiteY15" fmla="*/ 293389 h 476250"/>
                <a:gd name="connsiteX16" fmla="*/ 37255 w 600075"/>
                <a:gd name="connsiteY16" fmla="*/ 276911 h 476250"/>
                <a:gd name="connsiteX17" fmla="*/ 53733 w 600075"/>
                <a:gd name="connsiteY17" fmla="*/ 260433 h 476250"/>
                <a:gd name="connsiteX18" fmla="*/ 70402 w 600075"/>
                <a:gd name="connsiteY18" fmla="*/ 277101 h 476250"/>
                <a:gd name="connsiteX19" fmla="*/ 53733 w 600075"/>
                <a:gd name="connsiteY19" fmla="*/ 293770 h 476250"/>
                <a:gd name="connsiteX20" fmla="*/ 551510 w 600075"/>
                <a:gd name="connsiteY20" fmla="*/ 439788 h 476250"/>
                <a:gd name="connsiteX21" fmla="*/ 535031 w 600075"/>
                <a:gd name="connsiteY21" fmla="*/ 423310 h 476250"/>
                <a:gd name="connsiteX22" fmla="*/ 551510 w 600075"/>
                <a:gd name="connsiteY22" fmla="*/ 406832 h 476250"/>
                <a:gd name="connsiteX23" fmla="*/ 567988 w 600075"/>
                <a:gd name="connsiteY23" fmla="*/ 423310 h 476250"/>
                <a:gd name="connsiteX24" fmla="*/ 551510 w 600075"/>
                <a:gd name="connsiteY24" fmla="*/ 43978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476250">
                  <a:moveTo>
                    <a:pt x="585228" y="381019"/>
                  </a:moveTo>
                  <a:cubicBezTo>
                    <a:pt x="569249" y="368235"/>
                    <a:pt x="547417" y="365580"/>
                    <a:pt x="528840" y="374161"/>
                  </a:cubicBezTo>
                  <a:lnTo>
                    <a:pt x="68878" y="5258"/>
                  </a:lnTo>
                  <a:cubicBezTo>
                    <a:pt x="58577" y="-3003"/>
                    <a:pt x="43530" y="-1350"/>
                    <a:pt x="35269" y="8951"/>
                  </a:cubicBezTo>
                  <a:cubicBezTo>
                    <a:pt x="31781" y="13301"/>
                    <a:pt x="29923" y="18733"/>
                    <a:pt x="30016" y="24308"/>
                  </a:cubicBezTo>
                  <a:lnTo>
                    <a:pt x="30016" y="228619"/>
                  </a:lnTo>
                  <a:cubicBezTo>
                    <a:pt x="3362" y="241770"/>
                    <a:pt x="-7584" y="274039"/>
                    <a:pt x="5567" y="300693"/>
                  </a:cubicBezTo>
                  <a:cubicBezTo>
                    <a:pt x="18718" y="327347"/>
                    <a:pt x="50987" y="338293"/>
                    <a:pt x="77641" y="325142"/>
                  </a:cubicBezTo>
                  <a:cubicBezTo>
                    <a:pt x="104295" y="311990"/>
                    <a:pt x="115241" y="279722"/>
                    <a:pt x="102090" y="253068"/>
                  </a:cubicBezTo>
                  <a:cubicBezTo>
                    <a:pt x="96851" y="242451"/>
                    <a:pt x="88258" y="233858"/>
                    <a:pt x="77641" y="228619"/>
                  </a:cubicBezTo>
                  <a:lnTo>
                    <a:pt x="77641" y="73457"/>
                  </a:lnTo>
                  <a:lnTo>
                    <a:pt x="499027" y="411785"/>
                  </a:lnTo>
                  <a:cubicBezTo>
                    <a:pt x="492437" y="440767"/>
                    <a:pt x="510589" y="469604"/>
                    <a:pt x="539571" y="476194"/>
                  </a:cubicBezTo>
                  <a:cubicBezTo>
                    <a:pt x="568553" y="482784"/>
                    <a:pt x="597390" y="464632"/>
                    <a:pt x="603980" y="435650"/>
                  </a:cubicBezTo>
                  <a:cubicBezTo>
                    <a:pt x="608591" y="415370"/>
                    <a:pt x="601105" y="394249"/>
                    <a:pt x="584752" y="381400"/>
                  </a:cubicBezTo>
                  <a:close/>
                  <a:moveTo>
                    <a:pt x="53733" y="293389"/>
                  </a:moveTo>
                  <a:cubicBezTo>
                    <a:pt x="44632" y="293389"/>
                    <a:pt x="37255" y="286012"/>
                    <a:pt x="37255" y="276911"/>
                  </a:cubicBezTo>
                  <a:cubicBezTo>
                    <a:pt x="37255" y="267810"/>
                    <a:pt x="44632" y="260433"/>
                    <a:pt x="53733" y="260433"/>
                  </a:cubicBezTo>
                  <a:cubicBezTo>
                    <a:pt x="62939" y="260433"/>
                    <a:pt x="70402" y="267895"/>
                    <a:pt x="70402" y="277101"/>
                  </a:cubicBezTo>
                  <a:cubicBezTo>
                    <a:pt x="70402" y="286307"/>
                    <a:pt x="62939" y="293770"/>
                    <a:pt x="53733" y="293770"/>
                  </a:cubicBezTo>
                  <a:close/>
                  <a:moveTo>
                    <a:pt x="551510" y="439788"/>
                  </a:moveTo>
                  <a:cubicBezTo>
                    <a:pt x="542409" y="439788"/>
                    <a:pt x="535031" y="432411"/>
                    <a:pt x="535031" y="423310"/>
                  </a:cubicBezTo>
                  <a:cubicBezTo>
                    <a:pt x="535031" y="414209"/>
                    <a:pt x="542409" y="406832"/>
                    <a:pt x="551510" y="406832"/>
                  </a:cubicBezTo>
                  <a:cubicBezTo>
                    <a:pt x="560610" y="406832"/>
                    <a:pt x="567988" y="414209"/>
                    <a:pt x="567988" y="423310"/>
                  </a:cubicBezTo>
                  <a:cubicBezTo>
                    <a:pt x="567988" y="432411"/>
                    <a:pt x="560610" y="439788"/>
                    <a:pt x="551510" y="439788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28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Gráfico 635"/>
          <p:cNvSpPr/>
          <p:nvPr/>
        </p:nvSpPr>
        <p:spPr>
          <a:xfrm>
            <a:off x="843547" y="1378116"/>
            <a:ext cx="390456" cy="390450"/>
          </a:xfrm>
          <a:custGeom>
            <a:avLst/>
            <a:gdLst>
              <a:gd name="connsiteX0" fmla="*/ 180730 w 180975"/>
              <a:gd name="connsiteY0" fmla="*/ 140820 h 180975"/>
              <a:gd name="connsiteX1" fmla="*/ 161013 w 180975"/>
              <a:gd name="connsiteY1" fmla="*/ 120627 h 180975"/>
              <a:gd name="connsiteX2" fmla="*/ 145652 w 180975"/>
              <a:gd name="connsiteY2" fmla="*/ 112957 h 180975"/>
              <a:gd name="connsiteX3" fmla="*/ 128628 w 180975"/>
              <a:gd name="connsiteY3" fmla="*/ 115198 h 180975"/>
              <a:gd name="connsiteX4" fmla="*/ 120056 w 180975"/>
              <a:gd name="connsiteY4" fmla="*/ 106626 h 180975"/>
              <a:gd name="connsiteX5" fmla="*/ 132967 w 180975"/>
              <a:gd name="connsiteY5" fmla="*/ 59542 h 180975"/>
              <a:gd name="connsiteX6" fmla="*/ 110335 w 180975"/>
              <a:gd name="connsiteY6" fmla="*/ 16283 h 180975"/>
              <a:gd name="connsiteX7" fmla="*/ 64293 w 180975"/>
              <a:gd name="connsiteY7" fmla="*/ 43 h 180975"/>
              <a:gd name="connsiteX8" fmla="*/ 19529 w 180975"/>
              <a:gd name="connsiteY8" fmla="*/ 19529 h 180975"/>
              <a:gd name="connsiteX9" fmla="*/ 43 w 180975"/>
              <a:gd name="connsiteY9" fmla="*/ 64293 h 180975"/>
              <a:gd name="connsiteX10" fmla="*/ 16283 w 180975"/>
              <a:gd name="connsiteY10" fmla="*/ 110335 h 180975"/>
              <a:gd name="connsiteX11" fmla="*/ 59542 w 180975"/>
              <a:gd name="connsiteY11" fmla="*/ 132967 h 180975"/>
              <a:gd name="connsiteX12" fmla="*/ 106626 w 180975"/>
              <a:gd name="connsiteY12" fmla="*/ 120056 h 180975"/>
              <a:gd name="connsiteX13" fmla="*/ 115103 w 180975"/>
              <a:gd name="connsiteY13" fmla="*/ 128533 h 180975"/>
              <a:gd name="connsiteX14" fmla="*/ 112323 w 180975"/>
              <a:gd name="connsiteY14" fmla="*/ 145824 h 180975"/>
              <a:gd name="connsiteX15" fmla="*/ 120151 w 180975"/>
              <a:gd name="connsiteY15" fmla="*/ 161490 h 180975"/>
              <a:gd name="connsiteX16" fmla="*/ 140344 w 180975"/>
              <a:gd name="connsiteY16" fmla="*/ 181683 h 180975"/>
              <a:gd name="connsiteX17" fmla="*/ 160537 w 180975"/>
              <a:gd name="connsiteY17" fmla="*/ 190039 h 180975"/>
              <a:gd name="connsiteX18" fmla="*/ 180730 w 180975"/>
              <a:gd name="connsiteY18" fmla="*/ 181683 h 180975"/>
              <a:gd name="connsiteX19" fmla="*/ 187091 w 180975"/>
              <a:gd name="connsiteY19" fmla="*/ 172335 h 180975"/>
              <a:gd name="connsiteX20" fmla="*/ 189327 w 180975"/>
              <a:gd name="connsiteY20" fmla="*/ 161252 h 180975"/>
              <a:gd name="connsiteX21" fmla="*/ 187091 w 180975"/>
              <a:gd name="connsiteY21" fmla="*/ 150168 h 180975"/>
              <a:gd name="connsiteX22" fmla="*/ 180730 w 180975"/>
              <a:gd name="connsiteY22" fmla="*/ 140820 h 180975"/>
              <a:gd name="connsiteX23" fmla="*/ 99958 w 180975"/>
              <a:gd name="connsiteY23" fmla="*/ 100434 h 180975"/>
              <a:gd name="connsiteX24" fmla="*/ 75571 w 180975"/>
              <a:gd name="connsiteY24" fmla="*/ 113434 h 180975"/>
              <a:gd name="connsiteX25" fmla="*/ 48072 w 180975"/>
              <a:gd name="connsiteY25" fmla="*/ 110704 h 180975"/>
              <a:gd name="connsiteX26" fmla="*/ 26718 w 180975"/>
              <a:gd name="connsiteY26" fmla="*/ 93162 h 180975"/>
              <a:gd name="connsiteX27" fmla="*/ 18700 w 180975"/>
              <a:gd name="connsiteY27" fmla="*/ 66716 h 180975"/>
              <a:gd name="connsiteX28" fmla="*/ 26718 w 180975"/>
              <a:gd name="connsiteY28" fmla="*/ 40269 h 180975"/>
              <a:gd name="connsiteX29" fmla="*/ 48072 w 180975"/>
              <a:gd name="connsiteY29" fmla="*/ 22728 h 180975"/>
              <a:gd name="connsiteX30" fmla="*/ 75571 w 180975"/>
              <a:gd name="connsiteY30" fmla="*/ 19997 h 180975"/>
              <a:gd name="connsiteX31" fmla="*/ 99958 w 180975"/>
              <a:gd name="connsiteY31" fmla="*/ 32997 h 180975"/>
              <a:gd name="connsiteX32" fmla="*/ 110313 w 180975"/>
              <a:gd name="connsiteY32" fmla="*/ 48463 h 180975"/>
              <a:gd name="connsiteX33" fmla="*/ 113949 w 180975"/>
              <a:gd name="connsiteY33" fmla="*/ 66716 h 180975"/>
              <a:gd name="connsiteX34" fmla="*/ 110313 w 180975"/>
              <a:gd name="connsiteY34" fmla="*/ 84969 h 180975"/>
              <a:gd name="connsiteX35" fmla="*/ 99958 w 180975"/>
              <a:gd name="connsiteY35" fmla="*/ 100434 h 180975"/>
              <a:gd name="connsiteX36" fmla="*/ 167300 w 180975"/>
              <a:gd name="connsiteY36" fmla="*/ 167776 h 180975"/>
              <a:gd name="connsiteX37" fmla="*/ 164201 w 180975"/>
              <a:gd name="connsiteY37" fmla="*/ 169861 h 180975"/>
              <a:gd name="connsiteX38" fmla="*/ 160537 w 180975"/>
              <a:gd name="connsiteY38" fmla="*/ 170594 h 180975"/>
              <a:gd name="connsiteX39" fmla="*/ 156874 w 180975"/>
              <a:gd name="connsiteY39" fmla="*/ 169861 h 180975"/>
              <a:gd name="connsiteX40" fmla="*/ 153774 w 180975"/>
              <a:gd name="connsiteY40" fmla="*/ 167776 h 180975"/>
              <a:gd name="connsiteX41" fmla="*/ 133581 w 180975"/>
              <a:gd name="connsiteY41" fmla="*/ 147583 h 180975"/>
              <a:gd name="connsiteX42" fmla="*/ 131496 w 180975"/>
              <a:gd name="connsiteY42" fmla="*/ 144484 h 180975"/>
              <a:gd name="connsiteX43" fmla="*/ 130764 w 180975"/>
              <a:gd name="connsiteY43" fmla="*/ 140820 h 180975"/>
              <a:gd name="connsiteX44" fmla="*/ 131496 w 180975"/>
              <a:gd name="connsiteY44" fmla="*/ 137157 h 180975"/>
              <a:gd name="connsiteX45" fmla="*/ 133581 w 180975"/>
              <a:gd name="connsiteY45" fmla="*/ 134058 h 180975"/>
              <a:gd name="connsiteX46" fmla="*/ 136681 w 180975"/>
              <a:gd name="connsiteY46" fmla="*/ 131973 h 180975"/>
              <a:gd name="connsiteX47" fmla="*/ 140344 w 180975"/>
              <a:gd name="connsiteY47" fmla="*/ 131240 h 180975"/>
              <a:gd name="connsiteX48" fmla="*/ 144008 w 180975"/>
              <a:gd name="connsiteY48" fmla="*/ 131973 h 180975"/>
              <a:gd name="connsiteX49" fmla="*/ 147107 w 180975"/>
              <a:gd name="connsiteY49" fmla="*/ 134058 h 180975"/>
              <a:gd name="connsiteX50" fmla="*/ 167300 w 180975"/>
              <a:gd name="connsiteY50" fmla="*/ 154251 h 180975"/>
              <a:gd name="connsiteX51" fmla="*/ 169385 w 180975"/>
              <a:gd name="connsiteY51" fmla="*/ 157350 h 180975"/>
              <a:gd name="connsiteX52" fmla="*/ 170117 w 180975"/>
              <a:gd name="connsiteY52" fmla="*/ 161013 h 180975"/>
              <a:gd name="connsiteX53" fmla="*/ 169385 w 180975"/>
              <a:gd name="connsiteY53" fmla="*/ 164677 h 180975"/>
              <a:gd name="connsiteX54" fmla="*/ 167300 w 180975"/>
              <a:gd name="connsiteY54" fmla="*/ 16777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80975">
                <a:moveTo>
                  <a:pt x="180730" y="140820"/>
                </a:moveTo>
                <a:lnTo>
                  <a:pt x="161013" y="120627"/>
                </a:lnTo>
                <a:cubicBezTo>
                  <a:pt x="156772" y="116596"/>
                  <a:pt x="151423" y="113925"/>
                  <a:pt x="145652" y="112957"/>
                </a:cubicBezTo>
                <a:cubicBezTo>
                  <a:pt x="139880" y="111990"/>
                  <a:pt x="133952" y="112770"/>
                  <a:pt x="128628" y="115198"/>
                </a:cubicBezTo>
                <a:lnTo>
                  <a:pt x="120056" y="106626"/>
                </a:lnTo>
                <a:cubicBezTo>
                  <a:pt x="130157" y="93128"/>
                  <a:pt x="134771" y="76305"/>
                  <a:pt x="132967" y="59542"/>
                </a:cubicBezTo>
                <a:cubicBezTo>
                  <a:pt x="131164" y="42779"/>
                  <a:pt x="123077" y="27323"/>
                  <a:pt x="110335" y="16283"/>
                </a:cubicBezTo>
                <a:cubicBezTo>
                  <a:pt x="97593" y="5243"/>
                  <a:pt x="81142" y="-560"/>
                  <a:pt x="64293" y="43"/>
                </a:cubicBezTo>
                <a:cubicBezTo>
                  <a:pt x="47445" y="645"/>
                  <a:pt x="31450" y="7607"/>
                  <a:pt x="19529" y="19529"/>
                </a:cubicBezTo>
                <a:cubicBezTo>
                  <a:pt x="7607" y="31450"/>
                  <a:pt x="645" y="47445"/>
                  <a:pt x="43" y="64293"/>
                </a:cubicBezTo>
                <a:cubicBezTo>
                  <a:pt x="-560" y="81142"/>
                  <a:pt x="5243" y="97593"/>
                  <a:pt x="16283" y="110335"/>
                </a:cubicBezTo>
                <a:cubicBezTo>
                  <a:pt x="27323" y="123077"/>
                  <a:pt x="42780" y="131164"/>
                  <a:pt x="59542" y="132967"/>
                </a:cubicBezTo>
                <a:cubicBezTo>
                  <a:pt x="76305" y="134771"/>
                  <a:pt x="93128" y="130157"/>
                  <a:pt x="106626" y="120056"/>
                </a:cubicBezTo>
                <a:lnTo>
                  <a:pt x="115103" y="128533"/>
                </a:lnTo>
                <a:cubicBezTo>
                  <a:pt x="112389" y="133863"/>
                  <a:pt x="111417" y="139912"/>
                  <a:pt x="112323" y="145824"/>
                </a:cubicBezTo>
                <a:cubicBezTo>
                  <a:pt x="113227" y="151736"/>
                  <a:pt x="115966" y="157216"/>
                  <a:pt x="120151" y="161490"/>
                </a:cubicBezTo>
                <a:lnTo>
                  <a:pt x="140344" y="181683"/>
                </a:lnTo>
                <a:cubicBezTo>
                  <a:pt x="145702" y="187034"/>
                  <a:pt x="152965" y="190039"/>
                  <a:pt x="160537" y="190039"/>
                </a:cubicBezTo>
                <a:cubicBezTo>
                  <a:pt x="168110" y="190039"/>
                  <a:pt x="175372" y="187034"/>
                  <a:pt x="180730" y="181683"/>
                </a:cubicBezTo>
                <a:cubicBezTo>
                  <a:pt x="183452" y="179021"/>
                  <a:pt x="185615" y="175843"/>
                  <a:pt x="187091" y="172335"/>
                </a:cubicBezTo>
                <a:cubicBezTo>
                  <a:pt x="188567" y="168826"/>
                  <a:pt x="189327" y="165058"/>
                  <a:pt x="189327" y="161252"/>
                </a:cubicBezTo>
                <a:cubicBezTo>
                  <a:pt x="189327" y="157445"/>
                  <a:pt x="188567" y="153676"/>
                  <a:pt x="187091" y="150168"/>
                </a:cubicBezTo>
                <a:cubicBezTo>
                  <a:pt x="185615" y="146659"/>
                  <a:pt x="183452" y="143482"/>
                  <a:pt x="180730" y="140820"/>
                </a:cubicBezTo>
                <a:close/>
                <a:moveTo>
                  <a:pt x="99958" y="100434"/>
                </a:moveTo>
                <a:cubicBezTo>
                  <a:pt x="93293" y="107083"/>
                  <a:pt x="84807" y="111606"/>
                  <a:pt x="75571" y="113434"/>
                </a:cubicBezTo>
                <a:cubicBezTo>
                  <a:pt x="66337" y="115262"/>
                  <a:pt x="56767" y="114312"/>
                  <a:pt x="48072" y="110704"/>
                </a:cubicBezTo>
                <a:cubicBezTo>
                  <a:pt x="39376" y="107096"/>
                  <a:pt x="31945" y="100992"/>
                  <a:pt x="26718" y="93162"/>
                </a:cubicBezTo>
                <a:cubicBezTo>
                  <a:pt x="21490" y="85334"/>
                  <a:pt x="18700" y="76130"/>
                  <a:pt x="18700" y="66716"/>
                </a:cubicBezTo>
                <a:cubicBezTo>
                  <a:pt x="18700" y="57302"/>
                  <a:pt x="21490" y="48099"/>
                  <a:pt x="26718" y="40269"/>
                </a:cubicBezTo>
                <a:cubicBezTo>
                  <a:pt x="31945" y="32440"/>
                  <a:pt x="39376" y="26336"/>
                  <a:pt x="48072" y="22728"/>
                </a:cubicBezTo>
                <a:cubicBezTo>
                  <a:pt x="56767" y="19119"/>
                  <a:pt x="66337" y="18169"/>
                  <a:pt x="75571" y="19997"/>
                </a:cubicBezTo>
                <a:cubicBezTo>
                  <a:pt x="84807" y="21825"/>
                  <a:pt x="93293" y="26349"/>
                  <a:pt x="99958" y="32997"/>
                </a:cubicBezTo>
                <a:cubicBezTo>
                  <a:pt x="104393" y="37421"/>
                  <a:pt x="107913" y="42677"/>
                  <a:pt x="110313" y="48463"/>
                </a:cubicBezTo>
                <a:cubicBezTo>
                  <a:pt x="112714" y="54249"/>
                  <a:pt x="113949" y="60451"/>
                  <a:pt x="113949" y="66716"/>
                </a:cubicBezTo>
                <a:cubicBezTo>
                  <a:pt x="113949" y="72980"/>
                  <a:pt x="112714" y="79183"/>
                  <a:pt x="110313" y="84969"/>
                </a:cubicBezTo>
                <a:cubicBezTo>
                  <a:pt x="107913" y="90755"/>
                  <a:pt x="104393" y="96010"/>
                  <a:pt x="99958" y="100434"/>
                </a:cubicBezTo>
                <a:close/>
                <a:moveTo>
                  <a:pt x="167300" y="167776"/>
                </a:moveTo>
                <a:cubicBezTo>
                  <a:pt x="166414" y="168669"/>
                  <a:pt x="165361" y="169377"/>
                  <a:pt x="164201" y="169861"/>
                </a:cubicBezTo>
                <a:cubicBezTo>
                  <a:pt x="163039" y="170344"/>
                  <a:pt x="161795" y="170594"/>
                  <a:pt x="160537" y="170594"/>
                </a:cubicBezTo>
                <a:cubicBezTo>
                  <a:pt x="159280" y="170594"/>
                  <a:pt x="158035" y="170344"/>
                  <a:pt x="156874" y="169861"/>
                </a:cubicBezTo>
                <a:cubicBezTo>
                  <a:pt x="155714" y="169377"/>
                  <a:pt x="154660" y="168669"/>
                  <a:pt x="153774" y="167776"/>
                </a:cubicBezTo>
                <a:lnTo>
                  <a:pt x="133581" y="147583"/>
                </a:lnTo>
                <a:cubicBezTo>
                  <a:pt x="132689" y="146697"/>
                  <a:pt x="131980" y="145644"/>
                  <a:pt x="131496" y="144484"/>
                </a:cubicBezTo>
                <a:cubicBezTo>
                  <a:pt x="131013" y="143323"/>
                  <a:pt x="130764" y="142078"/>
                  <a:pt x="130764" y="140820"/>
                </a:cubicBezTo>
                <a:cubicBezTo>
                  <a:pt x="130764" y="139563"/>
                  <a:pt x="131013" y="138318"/>
                  <a:pt x="131496" y="137157"/>
                </a:cubicBezTo>
                <a:cubicBezTo>
                  <a:pt x="131980" y="135996"/>
                  <a:pt x="132689" y="134944"/>
                  <a:pt x="133581" y="134058"/>
                </a:cubicBezTo>
                <a:cubicBezTo>
                  <a:pt x="134467" y="133165"/>
                  <a:pt x="135521" y="132457"/>
                  <a:pt x="136681" y="131973"/>
                </a:cubicBezTo>
                <a:cubicBezTo>
                  <a:pt x="137842" y="131489"/>
                  <a:pt x="139087" y="131240"/>
                  <a:pt x="140344" y="131240"/>
                </a:cubicBezTo>
                <a:cubicBezTo>
                  <a:pt x="141602" y="131240"/>
                  <a:pt x="142846" y="131489"/>
                  <a:pt x="144008" y="131973"/>
                </a:cubicBezTo>
                <a:cubicBezTo>
                  <a:pt x="145168" y="132457"/>
                  <a:pt x="146221" y="133165"/>
                  <a:pt x="147107" y="134058"/>
                </a:cubicBezTo>
                <a:lnTo>
                  <a:pt x="167300" y="154251"/>
                </a:lnTo>
                <a:cubicBezTo>
                  <a:pt x="168192" y="155136"/>
                  <a:pt x="168901" y="156190"/>
                  <a:pt x="169385" y="157350"/>
                </a:cubicBezTo>
                <a:cubicBezTo>
                  <a:pt x="169868" y="158511"/>
                  <a:pt x="170117" y="159756"/>
                  <a:pt x="170117" y="161013"/>
                </a:cubicBezTo>
                <a:cubicBezTo>
                  <a:pt x="170117" y="162271"/>
                  <a:pt x="169868" y="163516"/>
                  <a:pt x="169385" y="164677"/>
                </a:cubicBezTo>
                <a:cubicBezTo>
                  <a:pt x="168901" y="165837"/>
                  <a:pt x="168192" y="166890"/>
                  <a:pt x="167300" y="1677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3228013" y="1853819"/>
            <a:ext cx="8713508" cy="3718754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Desarrollar un sistema de recomendaciones 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basado en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 para las plataformas del proyecto Z17. </a:t>
            </a:r>
            <a:endParaRPr lang="en-US" sz="2800" kern="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906A4318-2678-46E2-A9DF-213E857C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3" y="2239602"/>
            <a:ext cx="2517358" cy="2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4DB2F5-D0E5-02F3-40A6-3A61916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99399-8DA0-DC17-287B-1BD59D1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PREGUNTAS </a:t>
            </a:r>
            <a:r>
              <a:rPr lang="es-MX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CIENTíFICAS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CEC2F2-74C5-27DB-5781-0B8A01AAEC62}"/>
              </a:ext>
            </a:extLst>
          </p:cNvPr>
          <p:cNvSpPr txBox="1"/>
          <p:nvPr/>
        </p:nvSpPr>
        <p:spPr>
          <a:xfrm>
            <a:off x="440217" y="1455348"/>
            <a:ext cx="1130572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¿Cuáles son los principios teóricos y desarrollos recientes en la recomendación de información que sustenta la implementación de un sistema de recomendación basado en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personalizadas?.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Cómo implementar un sistema de recomendación basado en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preferencias de los usuarios y genere recomendaciones personalizadas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para las plataformas del proyecto Z17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¿Cómo evaluar a través de pruebas la calidad del sistema y de las recomendaciones para las plataformas del proyecto Z17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3713" y="5774829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de Recomendaciones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38200" y="1296786"/>
            <a:ext cx="66351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asado en Contenido.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colaborativo.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Popularidad.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Demográfico.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Conversacionales 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Híbridos.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BB9D88-C50A-4CA5-9054-05D562A7E6D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6646B-EE44-4193-85BA-101558F71AD8}">
  <we:reference id="wa200003052" version="2.0.0.0" store="en-US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9430</TotalTime>
  <Words>1990</Words>
  <Application>Microsoft Office PowerPoint</Application>
  <PresentationFormat>Panorámica</PresentationFormat>
  <Paragraphs>254</Paragraphs>
  <Slides>29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Wingdings</vt:lpstr>
      <vt:lpstr>Times New Roman</vt:lpstr>
      <vt:lpstr>Arial</vt:lpstr>
      <vt:lpstr>Symbol</vt:lpstr>
      <vt:lpstr>Myriad Pro</vt:lpstr>
      <vt:lpstr>Calibri</vt:lpstr>
      <vt:lpstr>Frase</vt:lpstr>
      <vt:lpstr>Contenido</vt:lpstr>
      <vt:lpstr>Implementación de un Sistema de Recomendación basado en Deep Learning para las plataformas del proyecto Z17. </vt:lpstr>
      <vt:lpstr>INTRODUCCIÓN</vt:lpstr>
      <vt:lpstr>INTRODUCCIÓN</vt:lpstr>
      <vt:lpstr>PROBLEMÁTICA</vt:lpstr>
      <vt:lpstr>PROBLEMA A RESOLVER</vt:lpstr>
      <vt:lpstr>DISEÑO TEÓRICO DE LA INVESTIGACIÓN</vt:lpstr>
      <vt:lpstr>Objetivo General</vt:lpstr>
      <vt:lpstr>PREGUNTAS CIENTíFICAS</vt:lpstr>
      <vt:lpstr>Sistemas de Recomendaciones</vt:lpstr>
      <vt:lpstr>ESTUDIO DE SOLUCIONES SIMILARES</vt:lpstr>
      <vt:lpstr>ESTUDIO DE SOLUCIONES SIMILARES</vt:lpstr>
      <vt:lpstr>TECNOLOGIAS Y HERRAMIENTAS</vt:lpstr>
      <vt:lpstr>PROPUESTA DE SOLUCIÓN</vt:lpstr>
      <vt:lpstr>PROPUESTA DE SOLUCIÓN</vt:lpstr>
      <vt:lpstr>PROPUESTA DE SOLUCIÓN</vt:lpstr>
      <vt:lpstr>REQUISITOS</vt:lpstr>
      <vt:lpstr>ARQUITECTURA</vt:lpstr>
      <vt:lpstr>PATRONES DE DISEÑO </vt:lpstr>
      <vt:lpstr>ENTORNOS DE DESPLIEGUE</vt:lpstr>
      <vt:lpstr>Estrategia de Pruebas</vt:lpstr>
      <vt:lpstr>Prueba de Caja Negra</vt:lpstr>
      <vt:lpstr>Prueba de Caja Blanca</vt:lpstr>
      <vt:lpstr>Prueba de Seguridad</vt:lpstr>
      <vt:lpstr>Prueba de Rendimiento</vt:lpstr>
      <vt:lpstr>Validación de la Solución</vt:lpstr>
      <vt:lpstr>CONCLUSIONES </vt:lpstr>
      <vt:lpstr>CONCLUSIONES </vt:lpstr>
      <vt:lpstr>RECOMENDACIONES</vt:lpstr>
      <vt:lpstr>Implementación de un Sistema de Recomendación basado en Deep Learning para las plataformas del proyecto z17.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Cuenta Microsoft</cp:lastModifiedBy>
  <cp:revision>895</cp:revision>
  <dcterms:created xsi:type="dcterms:W3CDTF">2022-02-03T04:43:00Z</dcterms:created>
  <dcterms:modified xsi:type="dcterms:W3CDTF">2024-11-29T21:47:32Z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